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  <p:sldId id="269" r:id="rId5"/>
    <p:sldId id="296" r:id="rId6"/>
    <p:sldId id="268" r:id="rId7"/>
    <p:sldId id="267" r:id="rId8"/>
    <p:sldId id="259" r:id="rId9"/>
    <p:sldId id="260" r:id="rId10"/>
    <p:sldId id="261" r:id="rId11"/>
    <p:sldId id="262" r:id="rId12"/>
    <p:sldId id="297" r:id="rId13"/>
    <p:sldId id="263" r:id="rId14"/>
    <p:sldId id="265" r:id="rId15"/>
    <p:sldId id="266" r:id="rId16"/>
    <p:sldId id="272" r:id="rId17"/>
    <p:sldId id="271" r:id="rId18"/>
    <p:sldId id="273" r:id="rId19"/>
    <p:sldId id="274" r:id="rId20"/>
    <p:sldId id="270" r:id="rId21"/>
    <p:sldId id="275" r:id="rId22"/>
    <p:sldId id="276" r:id="rId23"/>
    <p:sldId id="293" r:id="rId24"/>
    <p:sldId id="277" r:id="rId25"/>
    <p:sldId id="295" r:id="rId26"/>
    <p:sldId id="294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2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45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EFED-7E0D-45F1-8370-7445C0BF6EA0}" type="datetimeFigureOut">
              <a:rPr lang="en-US" smtClean="0"/>
              <a:t>7/3/2019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48132-6619-4743-9259-13C8E27A5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07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EFED-7E0D-45F1-8370-7445C0BF6EA0}" type="datetimeFigureOut">
              <a:rPr lang="en-US" smtClean="0"/>
              <a:t>7/3/2019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48132-6619-4743-9259-13C8E27A5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937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EFED-7E0D-45F1-8370-7445C0BF6EA0}" type="datetimeFigureOut">
              <a:rPr lang="en-US" smtClean="0"/>
              <a:t>7/3/2019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48132-6619-4743-9259-13C8E27A5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500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EFED-7E0D-45F1-8370-7445C0BF6EA0}" type="datetimeFigureOut">
              <a:rPr lang="en-US" smtClean="0"/>
              <a:t>7/3/2019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48132-6619-4743-9259-13C8E27A5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795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EFED-7E0D-45F1-8370-7445C0BF6EA0}" type="datetimeFigureOut">
              <a:rPr lang="en-US" smtClean="0"/>
              <a:t>7/3/2019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48132-6619-4743-9259-13C8E27A5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55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EFED-7E0D-45F1-8370-7445C0BF6EA0}" type="datetimeFigureOut">
              <a:rPr lang="en-US" smtClean="0"/>
              <a:t>7/3/2019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48132-6619-4743-9259-13C8E27A5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47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EFED-7E0D-45F1-8370-7445C0BF6EA0}" type="datetimeFigureOut">
              <a:rPr lang="en-US" smtClean="0"/>
              <a:t>7/3/2019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48132-6619-4743-9259-13C8E27A5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621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EFED-7E0D-45F1-8370-7445C0BF6EA0}" type="datetimeFigureOut">
              <a:rPr lang="en-US" smtClean="0"/>
              <a:t>7/3/2019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48132-6619-4743-9259-13C8E27A5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54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EFED-7E0D-45F1-8370-7445C0BF6EA0}" type="datetimeFigureOut">
              <a:rPr lang="en-US" smtClean="0"/>
              <a:t>7/3/2019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48132-6619-4743-9259-13C8E27A5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973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EFED-7E0D-45F1-8370-7445C0BF6EA0}" type="datetimeFigureOut">
              <a:rPr lang="en-US" smtClean="0"/>
              <a:t>7/3/2019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48132-6619-4743-9259-13C8E27A5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00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EFED-7E0D-45F1-8370-7445C0BF6EA0}" type="datetimeFigureOut">
              <a:rPr lang="en-US" smtClean="0"/>
              <a:t>7/3/2019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48132-6619-4743-9259-13C8E27A5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5EFED-7E0D-45F1-8370-7445C0BF6EA0}" type="datetimeFigureOut">
              <a:rPr lang="en-US" smtClean="0"/>
              <a:t>7/3/2019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48132-6619-4743-9259-13C8E27A5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76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2955" y="3485324"/>
            <a:ext cx="662608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INTRODUZIONE </a:t>
            </a:r>
          </a:p>
          <a:p>
            <a:pPr algn="ctr"/>
            <a:r>
              <a:rPr lang="it-IT" sz="28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ALLA MAPPATURA PARTECIPATA</a:t>
            </a:r>
          </a:p>
          <a:p>
            <a:pPr algn="ctr"/>
            <a:endParaRPr lang="it-IT" sz="2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it-IT" sz="2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Comuni-dados</a:t>
            </a:r>
            <a:endParaRPr lang="en-US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60573" y="841803"/>
            <a:ext cx="36708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Borgofuturo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SOCIAL CAMP 2019</a:t>
            </a:r>
          </a:p>
          <a:p>
            <a:pPr algn="ctr"/>
            <a:endParaRPr lang="it-IT" b="1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AREE INTERNE E SERVIZI ECOSISTEMICI</a:t>
            </a:r>
            <a:endParaRPr lang="en-US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897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0416"/>
            <a:ext cx="12192000" cy="56675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36163" y="593857"/>
            <a:ext cx="10119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Humanitarian OpenStreetMap Team, HOT, 2019</a:t>
            </a:r>
            <a:endParaRPr lang="it-IT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374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36163" y="593857"/>
            <a:ext cx="10119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HOT, 2019: TASKING MANAGER</a:t>
            </a:r>
            <a:endParaRPr lang="it-IT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7075" y="1168054"/>
            <a:ext cx="5657850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013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36163" y="593857"/>
            <a:ext cx="10119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HOT, 2019: TASKING MANAGER</a:t>
            </a:r>
            <a:endParaRPr lang="it-IT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5522"/>
            <a:ext cx="12192000" cy="566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51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7"/>
          <a:stretch/>
        </p:blipFill>
        <p:spPr>
          <a:xfrm>
            <a:off x="1066800" y="1378226"/>
            <a:ext cx="10058400" cy="44034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6163" y="593857"/>
            <a:ext cx="5059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PRIMA</a:t>
            </a:r>
            <a:endParaRPr lang="it-IT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0" y="593857"/>
            <a:ext cx="5059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DOPO</a:t>
            </a:r>
            <a:endParaRPr lang="it-IT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14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2773"/>
            <a:ext cx="12192000" cy="56675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6163" y="514345"/>
            <a:ext cx="10119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DIGITAL DEMOCRACY</a:t>
            </a:r>
            <a:endParaRPr lang="it-IT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404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5208"/>
            <a:ext cx="12192000" cy="566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820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5208"/>
            <a:ext cx="12192000" cy="566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847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aorani People Map Their Rainforest To Save I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63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aorani-map-block22-previe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20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4133"/>
            <a:ext cx="12192000" cy="564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65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9">
            <a:extLst>
              <a:ext uri="{FF2B5EF4-FFF2-40B4-BE49-F238E27FC236}">
                <a16:creationId xmlns:a16="http://schemas.microsoft.com/office/drawing/2014/main" xmlns="" id="{3E676744-1CE4-4FCC-96E1-52E1AEC46917}"/>
              </a:ext>
            </a:extLst>
          </p:cNvPr>
          <p:cNvSpPr/>
          <p:nvPr/>
        </p:nvSpPr>
        <p:spPr>
          <a:xfrm>
            <a:off x="2261937" y="6286500"/>
            <a:ext cx="79729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Map</a:t>
            </a: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</a:t>
            </a: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world</a:t>
            </a: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s-E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Babylon</a:t>
            </a: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circa 500 B.C. British </a:t>
            </a:r>
            <a:r>
              <a:rPr lang="es-E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Museum</a:t>
            </a: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</a:t>
            </a: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London</a:t>
            </a:r>
            <a:endParaRPr lang="es-E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2" descr="https://www.ancient.eu/img/r/p/750x750/526.jpg?v=1485682214">
            <a:extLst>
              <a:ext uri="{FF2B5EF4-FFF2-40B4-BE49-F238E27FC236}">
                <a16:creationId xmlns:a16="http://schemas.microsoft.com/office/drawing/2014/main" xmlns="" id="{62C6153E-26BC-49EE-8D98-72BA024E9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69" y="29717"/>
            <a:ext cx="6268450" cy="62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ketch of the Babylonian map of the World">
            <a:extLst>
              <a:ext uri="{FF2B5EF4-FFF2-40B4-BE49-F238E27FC236}">
                <a16:creationId xmlns:a16="http://schemas.microsoft.com/office/drawing/2014/main" xmlns="" id="{6386847A-4BDF-42FB-B1D9-91908A4A3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219" y="1369575"/>
            <a:ext cx="3912155" cy="321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06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54206" y="612844"/>
            <a:ext cx="948358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....quindi, </a:t>
            </a:r>
            <a:r>
              <a:rPr lang="it-IT" sz="2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quali modi si possono esprimere cartograficamente, oltre che progettare, forme alternative di appartenenza al territorio e l’abitare?</a:t>
            </a:r>
          </a:p>
          <a:p>
            <a:pPr algn="ctr"/>
            <a:endParaRPr lang="it-IT" sz="2000" b="1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it-IT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sz="2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Coinvolgere la comunità locale </a:t>
            </a:r>
            <a:r>
              <a:rPr lang="it-IT" sz="20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 comprendere forze, debolezze, paure e desideri</a:t>
            </a:r>
          </a:p>
          <a:p>
            <a:pPr algn="ctr"/>
            <a:endParaRPr lang="it-IT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Comprendere che le </a:t>
            </a:r>
            <a:r>
              <a:rPr lang="it-IT" sz="2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centralità locali </a:t>
            </a:r>
            <a:r>
              <a:rPr lang="it-IT" sz="20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sono il risultato di un lento e quotidiano </a:t>
            </a:r>
            <a:r>
              <a:rPr lang="it-IT" sz="2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processo di "demarcazione del territorio" </a:t>
            </a:r>
          </a:p>
          <a:p>
            <a:pPr algn="ctr"/>
            <a:endParaRPr lang="it-IT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 carattere territoriale nasce dalle </a:t>
            </a:r>
            <a:r>
              <a:rPr lang="it-IT" sz="2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pratiche quotidiane </a:t>
            </a:r>
            <a:r>
              <a:rPr lang="it-IT" sz="20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 le comunità vi realizzano, e grazie alla </a:t>
            </a:r>
            <a:r>
              <a:rPr lang="it-IT" sz="2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condivisione di storie e costumi </a:t>
            </a:r>
            <a:r>
              <a:rPr lang="it-IT" sz="20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 hanno contribuito alla </a:t>
            </a:r>
            <a:r>
              <a:rPr lang="it-IT" sz="2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costruzione di valori sociali </a:t>
            </a:r>
            <a:r>
              <a:rPr lang="it-IT" sz="20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 si esprimono soprattutto e nelle forme di </a:t>
            </a:r>
            <a:r>
              <a:rPr lang="it-IT" sz="2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appropriazione dello spazio</a:t>
            </a:r>
            <a:endParaRPr lang="it-IT" sz="2000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it-IT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 qui l'importanza attribuita all'imprenditoria e alle attività locali, intese come elemento reale in grado di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sz="2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affrontare il processo egemonico di costruzione dei territori</a:t>
            </a:r>
            <a:r>
              <a:rPr lang="it-IT" sz="20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en-US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6967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83565" y="793487"/>
            <a:ext cx="6824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COMUNI-DADOS</a:t>
            </a:r>
          </a:p>
          <a:p>
            <a:pPr algn="ctr"/>
            <a:endParaRPr lang="it-IT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DOVE (PLANISFERO)</a:t>
            </a:r>
            <a:endParaRPr lang="en-US" b="1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8580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nnamed.png" descr="unnam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11512" y="5859899"/>
            <a:ext cx="1033224" cy="81871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7"/>
          <a:stretch/>
        </p:blipFill>
        <p:spPr>
          <a:xfrm>
            <a:off x="15404" y="0"/>
            <a:ext cx="12161192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0001886">
            <a:off x="5343930" y="899442"/>
            <a:ext cx="1836901" cy="2875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it-IT" sz="14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Tinguà</a:t>
            </a:r>
            <a:endParaRPr lang="en-US" sz="14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9" name="Rectangle 8"/>
          <p:cNvSpPr/>
          <p:nvPr/>
        </p:nvSpPr>
        <p:spPr>
          <a:xfrm rot="3622748">
            <a:off x="5295851" y="1093717"/>
            <a:ext cx="555110" cy="5973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8018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350563"/>
            <a:ext cx="12278085" cy="920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4157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32722" y="1733219"/>
            <a:ext cx="4522082" cy="33915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34959" y="1733219"/>
            <a:ext cx="4522082" cy="33915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7194" y="1733219"/>
            <a:ext cx="4522084" cy="339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990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82" y="1635998"/>
            <a:ext cx="4780882" cy="35856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64419" y="1635513"/>
            <a:ext cx="4777006" cy="35827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5390" y="1835260"/>
            <a:ext cx="4781219" cy="318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601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0424" y="1901206"/>
            <a:ext cx="5068998" cy="33793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1043" y="1742700"/>
            <a:ext cx="5008768" cy="37565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158" y="1116602"/>
            <a:ext cx="3264564" cy="24484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167" y="3679204"/>
            <a:ext cx="3261556" cy="24461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3565" y="480529"/>
            <a:ext cx="6824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LEARNING </a:t>
            </a:r>
            <a:r>
              <a:rPr lang="it-IT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 DOING</a:t>
            </a:r>
            <a:endParaRPr lang="en-US" b="1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6609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83565" y="793487"/>
            <a:ext cx="6824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COMUNI-DADOS</a:t>
            </a:r>
          </a:p>
          <a:p>
            <a:pPr algn="ctr"/>
            <a:endParaRPr lang="it-IT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TINGUA’ 1 – COMUNITA’ RURALE</a:t>
            </a:r>
            <a:endParaRPr lang="en-US" b="1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3715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83565" y="793487"/>
            <a:ext cx="6824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COMUNI-DADOS</a:t>
            </a:r>
          </a:p>
          <a:p>
            <a:pPr algn="ctr"/>
            <a:endParaRPr lang="it-IT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TINGUA’ 1 – COMUNITA’ RURALE</a:t>
            </a:r>
            <a:endParaRPr lang="en-US" b="1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435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83565" y="793487"/>
            <a:ext cx="6824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COMUNI-DADOS</a:t>
            </a:r>
          </a:p>
          <a:p>
            <a:pPr algn="ctr"/>
            <a:endParaRPr lang="it-IT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TINGUA’ 1 – COMUNITA’ RURALE</a:t>
            </a:r>
            <a:endParaRPr lang="en-US" b="1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296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97900" y="415064"/>
            <a:ext cx="10119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"Non capisco perche' la gente abbia piu' bisogno di </a:t>
            </a:r>
            <a:r>
              <a:rPr lang="it-IT" sz="2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fare</a:t>
            </a:r>
            <a:r>
              <a:rPr lang="it-IT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mappe. Hanno Google Maps! ”</a:t>
            </a:r>
            <a:endParaRPr lang="it-IT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5"/>
          <a:stretch/>
        </p:blipFill>
        <p:spPr>
          <a:xfrm>
            <a:off x="1469036" y="1246061"/>
            <a:ext cx="9329273" cy="564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6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83565" y="793487"/>
            <a:ext cx="6824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COMUNI-DADOS</a:t>
            </a:r>
          </a:p>
          <a:p>
            <a:pPr algn="ctr"/>
            <a:endParaRPr lang="it-IT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TINGUA’ 2 – GEGE SERVIZI ECOSISTEMICI</a:t>
            </a:r>
            <a:endParaRPr lang="en-US" b="1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9284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83565" y="793487"/>
            <a:ext cx="6824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COMUNI-DADOS</a:t>
            </a:r>
          </a:p>
          <a:p>
            <a:pPr algn="ctr"/>
            <a:endParaRPr lang="it-IT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TINGUA’ 2 – GEGE SERVIZI ECOSISTEMICI</a:t>
            </a:r>
            <a:endParaRPr lang="en-US" b="1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4093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83565" y="793487"/>
            <a:ext cx="6824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COMUNI-DADOS</a:t>
            </a:r>
          </a:p>
          <a:p>
            <a:pPr algn="ctr"/>
            <a:endParaRPr lang="it-IT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TINGUA’ 2 – GEGE SERVIZI ECOSISTEMICI</a:t>
            </a:r>
            <a:endParaRPr lang="en-US" b="1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923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83565" y="793487"/>
            <a:ext cx="6824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COMUNI-DADOS</a:t>
            </a:r>
          </a:p>
          <a:p>
            <a:pPr algn="ctr"/>
            <a:endParaRPr lang="it-IT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MILANO – MAP4MI</a:t>
            </a:r>
            <a:endParaRPr lang="en-US" b="1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7410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83565" y="793487"/>
            <a:ext cx="6824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COMUNI-DADOS</a:t>
            </a:r>
          </a:p>
          <a:p>
            <a:pPr algn="ctr"/>
            <a:endParaRPr lang="it-IT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MILANO – MAP4MI</a:t>
            </a:r>
            <a:endParaRPr lang="en-US" b="1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8152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83565" y="793487"/>
            <a:ext cx="6824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COMUNI-DADOS</a:t>
            </a:r>
          </a:p>
          <a:p>
            <a:pPr algn="ctr"/>
            <a:endParaRPr lang="it-IT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MILANO – MAP4MI</a:t>
            </a:r>
            <a:endParaRPr lang="en-US" b="1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974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83565" y="793487"/>
            <a:ext cx="6824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COMUNI-DADOS</a:t>
            </a:r>
          </a:p>
          <a:p>
            <a:pPr algn="ctr"/>
            <a:endParaRPr lang="it-IT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RIPE SAN GINESIO</a:t>
            </a:r>
            <a:endParaRPr lang="en-US" b="1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19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83565" y="793487"/>
            <a:ext cx="6824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COMUNI-DADOS</a:t>
            </a:r>
          </a:p>
          <a:p>
            <a:pPr algn="ctr"/>
            <a:endParaRPr lang="it-IT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RIPE SAN GINESIO</a:t>
            </a:r>
            <a:endParaRPr lang="en-US" b="1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3550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83565" y="793487"/>
            <a:ext cx="6824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COMUNI-DADOS</a:t>
            </a:r>
          </a:p>
          <a:p>
            <a:pPr algn="ctr"/>
            <a:endParaRPr lang="it-IT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RIPE SAN GINESIO</a:t>
            </a:r>
            <a:endParaRPr lang="en-US" b="1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3448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83565" y="793487"/>
            <a:ext cx="6824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COMUNI-DADOS</a:t>
            </a:r>
          </a:p>
          <a:p>
            <a:pPr algn="ctr"/>
            <a:endParaRPr lang="it-IT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ODK</a:t>
            </a:r>
            <a:endParaRPr lang="en-US" b="1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140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9670"/>
            <a:ext cx="12192000" cy="56586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6163" y="699874"/>
            <a:ext cx="10119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Kanel, Senegal, Google Map 2019</a:t>
            </a:r>
            <a:endParaRPr lang="it-IT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02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83565" y="793487"/>
            <a:ext cx="6824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COMUNI-DADOS</a:t>
            </a:r>
          </a:p>
          <a:p>
            <a:pPr algn="ctr"/>
            <a:endParaRPr lang="it-IT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ODK</a:t>
            </a:r>
            <a:endParaRPr lang="en-US" b="1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3854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83565" y="793487"/>
            <a:ext cx="6824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COMUNI-DADOS</a:t>
            </a:r>
          </a:p>
          <a:p>
            <a:pPr algn="ctr"/>
            <a:endParaRPr lang="it-IT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ODK</a:t>
            </a:r>
            <a:endParaRPr lang="en-US" b="1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802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4133"/>
            <a:ext cx="12192000" cy="56497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6163" y="699874"/>
            <a:ext cx="10119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Kanel, Senegal, Google, Satellite 2019</a:t>
            </a:r>
            <a:endParaRPr lang="it-IT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47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53718" y="1058764"/>
            <a:ext cx="828456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Quando pensiamo al territorio generalmente pensiamo allo spazio fisico,  alla gestione del territorio, alle sue infrastrutture.  </a:t>
            </a:r>
          </a:p>
          <a:p>
            <a:pPr algn="ctr"/>
            <a:endParaRPr lang="it-IT" sz="2000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it-IT" sz="20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Noi c</a:t>
            </a:r>
            <a:r>
              <a:rPr lang="it-IT" sz="20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oncepiamo il </a:t>
            </a:r>
            <a:r>
              <a:rPr lang="it-IT" sz="2000" b="1" i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territorio</a:t>
            </a:r>
            <a:r>
              <a:rPr lang="it-IT" sz="20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NON SOLO </a:t>
            </a:r>
          </a:p>
          <a:p>
            <a:pPr algn="ctr"/>
            <a:r>
              <a:rPr lang="it-IT" sz="20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come «spazio fisico»</a:t>
            </a:r>
          </a:p>
          <a:p>
            <a:pPr algn="ctr"/>
            <a:r>
              <a:rPr lang="it-IT" sz="20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 come </a:t>
            </a:r>
            <a:r>
              <a:rPr lang="it-IT" sz="2000" b="1" i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prodotto</a:t>
            </a:r>
            <a:r>
              <a:rPr lang="it-IT" sz="20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</a:t>
            </a:r>
            <a:r>
              <a:rPr lang="it-IT" sz="2000" b="1" i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produttore</a:t>
            </a:r>
            <a:r>
              <a:rPr lang="it-IT" sz="20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/>
            <a:r>
              <a:rPr lang="it-IT" sz="20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 </a:t>
            </a:r>
            <a:r>
              <a:rPr lang="it-IT" sz="2000" b="1" i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molteplici r</a:t>
            </a:r>
            <a:r>
              <a:rPr lang="it-IT" sz="2000" b="1" i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elazioni </a:t>
            </a:r>
          </a:p>
          <a:p>
            <a:pPr algn="ctr"/>
            <a:r>
              <a:rPr lang="it-IT" sz="20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 nascono in esso ed in esso si sviluppano.</a:t>
            </a:r>
          </a:p>
          <a:p>
            <a:pPr algn="ctr"/>
            <a:endParaRPr lang="it-IT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it-IT" sz="20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Cerchiamo di rappresentare quello che definiamo </a:t>
            </a:r>
            <a:r>
              <a:rPr lang="it-IT" sz="2000" b="1" i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pattern delle relazioni</a:t>
            </a:r>
            <a:r>
              <a:rPr lang="it-IT" sz="20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</a:p>
          <a:p>
            <a:pPr algn="ctr"/>
            <a:r>
              <a:rPr lang="it-IT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</a:t>
            </a:r>
            <a:r>
              <a:rPr lang="it-IT" sz="20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elazioni tra gli abitanti, </a:t>
            </a:r>
          </a:p>
          <a:p>
            <a:pPr algn="ctr"/>
            <a:r>
              <a:rPr lang="it-IT" sz="2000" b="1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it-IT" sz="2000" b="1" i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 gli abitanti e l’ambiente circostante</a:t>
            </a:r>
            <a:r>
              <a:rPr lang="it-IT" sz="20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</a:p>
          <a:p>
            <a:pPr algn="ctr"/>
            <a:r>
              <a:rPr lang="it-IT" sz="20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 il territorio e le varie governances che lo governano, </a:t>
            </a:r>
          </a:p>
          <a:p>
            <a:pPr algn="ctr"/>
            <a:r>
              <a:rPr lang="it-IT" sz="20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 il settore pubblico e il settore privato. </a:t>
            </a:r>
          </a:p>
        </p:txBody>
      </p:sp>
    </p:spTree>
    <p:extLst>
      <p:ext uri="{BB962C8B-B14F-4D97-AF65-F5344CB8AC3E}">
        <p14:creationId xmlns:p14="http://schemas.microsoft.com/office/powerpoint/2010/main" val="2327060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83565" y="793487"/>
            <a:ext cx="68248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GEOINCLUSIONE: IL CONCETTO</a:t>
            </a:r>
            <a:endParaRPr lang="it-IT" sz="2400" b="1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(Xavier </a:t>
            </a:r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 Silva, 2008)</a:t>
            </a:r>
            <a:endParaRPr lang="en-US" b="1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28273" y="1837543"/>
            <a:ext cx="893545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Nel</a:t>
            </a:r>
            <a:r>
              <a:rPr lang="en-US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2007 </a:t>
            </a:r>
            <a:r>
              <a:rPr lang="en-US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</a:t>
            </a:r>
            <a:r>
              <a:rPr lang="en-US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‘</a:t>
            </a:r>
            <a:r>
              <a:rPr lang="en-US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Laboratorio</a:t>
            </a:r>
            <a:r>
              <a:rPr lang="en-US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 </a:t>
            </a:r>
            <a:r>
              <a:rPr lang="en-US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Geoprocessamento</a:t>
            </a:r>
            <a:r>
              <a:rPr lang="en-US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’ </a:t>
            </a:r>
            <a:r>
              <a:rPr lang="en-US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dell’Universidade</a:t>
            </a:r>
            <a:r>
              <a:rPr lang="en-US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Federal do Rio de Janeiro (UFRJ)  </a:t>
            </a:r>
            <a:r>
              <a:rPr lang="en-US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</a:t>
            </a:r>
            <a:r>
              <a:rPr lang="en-US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professor Xavier da Silva introduce </a:t>
            </a:r>
            <a:r>
              <a:rPr lang="en-US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</a:t>
            </a:r>
            <a:r>
              <a:rPr lang="en-US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concetto</a:t>
            </a:r>
            <a:r>
              <a:rPr lang="en-US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 </a:t>
            </a:r>
            <a:r>
              <a:rPr lang="en-US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GEOINCLUSIONE</a:t>
            </a:r>
            <a:r>
              <a:rPr lang="en-US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 rendere operativo il "crowdthinking" attraverso Sistemi Informativi Geografici (in particolare le versioni web e mobile).</a:t>
            </a:r>
          </a:p>
          <a:p>
            <a:pPr algn="ctr"/>
            <a:endParaRPr lang="it-IT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it-IT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"Qual è il modo </a:t>
            </a:r>
            <a:r>
              <a:rPr lang="it-IT" b="1" i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 liberare il potenziale di creare soluzioni </a:t>
            </a:r>
            <a:r>
              <a:rPr lang="it-IT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 utilizzano le </a:t>
            </a:r>
            <a:r>
              <a:rPr lang="it-IT" b="1" i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peculiarità locali </a:t>
            </a:r>
            <a:r>
              <a:rPr lang="it-IT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e, soprattutto, sono supportate dalla conoscenza della distribuzione spaziale dei problemi e </a:t>
            </a:r>
            <a:r>
              <a:rPr lang="it-IT" b="1" i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dei bisogni effettivi di ogni comunità</a:t>
            </a:r>
            <a:r>
              <a:rPr lang="it-IT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 </a:t>
            </a:r>
          </a:p>
          <a:p>
            <a:pPr algn="ctr"/>
            <a:r>
              <a:rPr lang="it-IT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(Xavier da Silva, 2008)</a:t>
            </a:r>
          </a:p>
          <a:p>
            <a:pPr algn="ctr"/>
            <a:endParaRPr lang="it-IT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it-IT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"La geoinclusione può essere definita come l'inclusione digitale, sociale e geografica attraverso la creazione e l'aggiornamento decentrato di database distribuiti dalla periferia del sistema". </a:t>
            </a:r>
          </a:p>
          <a:p>
            <a:pPr algn="ctr"/>
            <a:r>
              <a:rPr lang="it-IT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(Xavier da Silva, 2011)</a:t>
            </a:r>
          </a:p>
          <a:p>
            <a:pPr algn="ctr"/>
            <a:endParaRPr lang="it-IT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COINVOLGERE LA COMUNITÀ LOCALE</a:t>
            </a:r>
            <a:endParaRPr lang="en-US" b="1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it-IT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041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5208"/>
            <a:ext cx="12192000" cy="56675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6163" y="699874"/>
            <a:ext cx="10119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Kanel, Senegal, OpenStreetMap, 2019</a:t>
            </a:r>
            <a:endParaRPr lang="it-IT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249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1539"/>
            <a:ext cx="12192000" cy="56408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6163" y="593857"/>
            <a:ext cx="10119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Kanel, Senegal, OpenStreetMap, 2019: EDIT </a:t>
            </a:r>
            <a:endParaRPr lang="it-IT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6505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544</Words>
  <Application>Microsoft Office PowerPoint</Application>
  <PresentationFormat>Widescreen</PresentationFormat>
  <Paragraphs>105</Paragraphs>
  <Slides>41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Calibri Light</vt:lpstr>
      <vt:lpstr>Helvetica Neue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Giulia Tagliente</dc:creator>
  <cp:lastModifiedBy>Giulia Tagliente</cp:lastModifiedBy>
  <cp:revision>21</cp:revision>
  <dcterms:created xsi:type="dcterms:W3CDTF">2019-07-03T14:16:15Z</dcterms:created>
  <dcterms:modified xsi:type="dcterms:W3CDTF">2019-07-03T19:09:10Z</dcterms:modified>
</cp:coreProperties>
</file>